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notesSlides/_rels/notesSlide5.xml.rels" ContentType="application/vnd.openxmlformats-package.relationships+xml"/>
  <Override PartName="/ppt/notesSlides/notesSlide5.xml" ContentType="application/vnd.openxmlformats-officedocument.presentationml.notes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5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14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13.png" ContentType="image/png"/>
  <Override PartName="/ppt/media/image11.jpeg" ContentType="image/jpeg"/>
  <Override PartName="/ppt/media/image8.jpeg" ContentType="image/jpeg"/>
  <Override PartName="/ppt/media/image6.png" ContentType="image/png"/>
  <Override PartName="/ppt/media/image10.jpeg" ContentType="image/jpeg"/>
  <Override PartName="/ppt/media/image5.png" ContentType="image/png"/>
  <Override PartName="/ppt/media/image12.jpeg" ContentType="image/jpeg"/>
  <Override PartName="/ppt/media/image7.png" ContentType="image/png"/>
  <Override PartName="/ppt/media/image4.png" ContentType="image/png"/>
  <Override PartName="/ppt/media/image9.jpeg" ContentType="image/jpeg"/>
  <Override PartName="/ppt/media/image3.png" ContentType="image/png"/>
  <Override PartName="/ppt/media/image2.png" ContentType="image/png"/>
  <Override PartName="/ppt/media/image14.jpeg" ContentType="image/jpeg"/>
  <Override PartName="/ppt/media/image1.png" ContentType="image/png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/>
          <a:p>
            <a:r>
              <a:rPr lang="en-US" sz="200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116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r>
              <a:rPr lang="en-US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117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en-US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118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r>
              <a:rPr lang="en-US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119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0F6FF6EE-FC5C-4F6D-8F20-D0C1342B2186}" type="slidenum">
              <a:rPr lang="en-US" sz="1400">
                <a:latin typeface="Times New Roman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00000"/>
              </a:lnSpc>
            </a:pPr>
            <a:r>
              <a:rPr lang="en-US" sz="1100">
                <a:latin typeface="Arial"/>
              </a:rPr>
              <a:t>ssh + grep naoqi + page du robot </a:t>
            </a:r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4194720"/>
            <a:ext cx="822924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674240" y="419472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57200" y="419472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6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458720" y="1600200"/>
            <a:ext cx="6225480" cy="4967280"/>
          </a:xfrm>
          <a:prstGeom prst="rect">
            <a:avLst/>
          </a:prstGeom>
          <a:ln>
            <a:noFill/>
          </a:ln>
        </p:spPr>
      </p:pic>
      <p:pic>
        <p:nvPicPr>
          <p:cNvPr id="37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458720" y="1600200"/>
            <a:ext cx="6225480" cy="496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967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419472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967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419472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4194720"/>
            <a:ext cx="822924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4194720"/>
            <a:ext cx="822924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4240" y="419472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57200" y="419472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458720" y="1600200"/>
            <a:ext cx="6225480" cy="4967280"/>
          </a:xfrm>
          <a:prstGeom prst="rect">
            <a:avLst/>
          </a:prstGeom>
          <a:ln>
            <a:noFill/>
          </a:ln>
        </p:spPr>
      </p:pic>
      <p:pic>
        <p:nvPicPr>
          <p:cNvPr id="7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458720" y="1600200"/>
            <a:ext cx="6225480" cy="496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967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457200" y="419472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4674240" y="419472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57200" y="4194720"/>
            <a:ext cx="822924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57200" y="4194720"/>
            <a:ext cx="822924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4674240" y="419472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9" name="PlaceHolder 5"/>
          <p:cNvSpPr>
            <a:spLocks noGrp="1"/>
          </p:cNvSpPr>
          <p:nvPr>
            <p:ph type="body"/>
          </p:nvPr>
        </p:nvSpPr>
        <p:spPr>
          <a:xfrm>
            <a:off x="457200" y="419472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13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458720" y="1600200"/>
            <a:ext cx="6225480" cy="4967280"/>
          </a:xfrm>
          <a:prstGeom prst="rect">
            <a:avLst/>
          </a:prstGeom>
          <a:ln>
            <a:noFill/>
          </a:ln>
        </p:spPr>
      </p:pic>
      <p:pic>
        <p:nvPicPr>
          <p:cNvPr id="114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458720" y="1600200"/>
            <a:ext cx="6225480" cy="496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57200" y="419472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96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419472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4194720"/>
            <a:ext cx="8229240" cy="23691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9143640" cy="4691160"/>
          </a:xfrm>
          <a:prstGeom prst="rect">
            <a:avLst/>
          </a:prstGeom>
          <a:solidFill>
            <a:srgbClr val="2388db"/>
          </a:solidFill>
          <a:ln>
            <a:noFill/>
          </a:ln>
        </p:spPr>
      </p:sp>
      <p:sp>
        <p:nvSpPr>
          <p:cNvPr id="1" name="CustomShape 2"/>
          <p:cNvSpPr/>
          <p:nvPr/>
        </p:nvSpPr>
        <p:spPr>
          <a:xfrm>
            <a:off x="0" y="4662000"/>
            <a:ext cx="9143640" cy="360"/>
          </a:xfrm>
          <a:prstGeom prst="straightConnector1">
            <a:avLst/>
          </a:prstGeom>
          <a:noFill/>
          <a:ln w="57240">
            <a:solidFill>
              <a:srgbClr val="000000"/>
            </a:solidFill>
            <a:round/>
          </a:ln>
        </p:spPr>
      </p:sp>
      <p:sp>
        <p:nvSpPr>
          <p:cNvPr id="2" name="PlaceHolder 3"/>
          <p:cNvSpPr>
            <a:spLocks noGrp="1"/>
          </p:cNvSpPr>
          <p:nvPr>
            <p:ph type="title"/>
          </p:nvPr>
        </p:nvSpPr>
        <p:spPr>
          <a:xfrm>
            <a:off x="685800" y="2490480"/>
            <a:ext cx="7772040" cy="2198160"/>
          </a:xfrm>
          <a:prstGeom prst="rect">
            <a:avLst/>
          </a:prstGeom>
        </p:spPr>
        <p:txBody>
          <a:bodyPr tIns="91440" bIns="91440" anchor="b"/>
          <a:p>
            <a:r>
              <a:rPr lang="en-US" sz="72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14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14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1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14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0" y="0"/>
            <a:ext cx="9143640" cy="1532520"/>
          </a:xfrm>
          <a:prstGeom prst="rect">
            <a:avLst/>
          </a:prstGeom>
          <a:solidFill>
            <a:srgbClr val="2388db"/>
          </a:solidFill>
          <a:ln>
            <a:noFill/>
          </a:ln>
        </p:spPr>
      </p:sp>
      <p:sp>
        <p:nvSpPr>
          <p:cNvPr id="39" name="CustomShape 2"/>
          <p:cNvSpPr/>
          <p:nvPr/>
        </p:nvSpPr>
        <p:spPr>
          <a:xfrm>
            <a:off x="0" y="1503720"/>
            <a:ext cx="9143640" cy="360"/>
          </a:xfrm>
          <a:prstGeom prst="straightConnector1">
            <a:avLst/>
          </a:prstGeom>
          <a:noFill/>
          <a:ln w="57240">
            <a:solidFill>
              <a:srgbClr val="000000"/>
            </a:solidFill>
            <a:round/>
          </a:ln>
        </p:spPr>
      </p:sp>
      <p:sp>
        <p:nvSpPr>
          <p:cNvPr id="40" name="PlaceHolder 3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tIns="91440" bIns="91440" anchor="b"/>
          <a:p>
            <a:r>
              <a:rPr lang="en-US" sz="36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967280"/>
          </a:xfrm>
          <a:prstGeom prst="rect">
            <a:avLst/>
          </a:prstGeom>
        </p:spPr>
        <p:txBody>
          <a:bodyPr tIns="91440" bIns="91440"/>
          <a:p>
            <a:pPr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30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3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0" y="0"/>
            <a:ext cx="9143640" cy="1532520"/>
          </a:xfrm>
          <a:prstGeom prst="rect">
            <a:avLst/>
          </a:prstGeom>
          <a:solidFill>
            <a:srgbClr val="2388db"/>
          </a:solidFill>
          <a:ln>
            <a:noFill/>
          </a:ln>
        </p:spPr>
      </p:sp>
      <p:sp>
        <p:nvSpPr>
          <p:cNvPr id="77" name="CustomShape 2"/>
          <p:cNvSpPr/>
          <p:nvPr/>
        </p:nvSpPr>
        <p:spPr>
          <a:xfrm>
            <a:off x="0" y="1503720"/>
            <a:ext cx="9143640" cy="360"/>
          </a:xfrm>
          <a:prstGeom prst="straightConnector1">
            <a:avLst/>
          </a:prstGeom>
          <a:noFill/>
          <a:ln w="57240">
            <a:solidFill>
              <a:srgbClr val="000000"/>
            </a:solidFill>
            <a:round/>
          </a:ln>
        </p:spPr>
      </p:sp>
      <p:sp>
        <p:nvSpPr>
          <p:cNvPr id="78" name="PlaceHolder 3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tIns="91440" bIns="91440" anchor="b"/>
          <a:p>
            <a:r>
              <a:rPr lang="en-US" sz="36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457200" y="1600200"/>
            <a:ext cx="3994200" cy="4967280"/>
          </a:xfrm>
          <a:prstGeom prst="rect">
            <a:avLst/>
          </a:prstGeom>
        </p:spPr>
        <p:txBody>
          <a:bodyPr tIns="91440" bIns="91440"/>
          <a:p>
            <a:pPr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30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3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Seventh Outline Level</a:t>
            </a:r>
            <a:endParaRPr/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692240" y="1600200"/>
            <a:ext cx="3994200" cy="4967280"/>
          </a:xfrm>
          <a:prstGeom prst="rect">
            <a:avLst/>
          </a:prstGeom>
        </p:spPr>
        <p:txBody>
          <a:bodyPr tIns="91440" bIns="91440"/>
          <a:p>
            <a:pPr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30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3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685800" y="2490480"/>
            <a:ext cx="7772040" cy="219816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7200">
                <a:solidFill>
                  <a:srgbClr val="ffffff"/>
                </a:solidFill>
                <a:latin typeface="Arial"/>
                <a:ea typeface="Arial"/>
              </a:rPr>
              <a:t>NAO</a:t>
            </a:r>
            <a:endParaRPr/>
          </a:p>
        </p:txBody>
      </p:sp>
      <p:sp>
        <p:nvSpPr>
          <p:cNvPr id="121" name="TextShape 2"/>
          <p:cNvSpPr txBox="1"/>
          <p:nvPr/>
        </p:nvSpPr>
        <p:spPr>
          <a:xfrm>
            <a:off x="685800" y="4835880"/>
            <a:ext cx="7772040" cy="176112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00000"/>
              </a:lnSpc>
            </a:pPr>
            <a:r>
              <a:rPr lang="en-US" sz="3000">
                <a:solidFill>
                  <a:srgbClr val="2388db"/>
                </a:solidFill>
                <a:latin typeface="Arial"/>
                <a:ea typeface="Arial"/>
              </a:rPr>
              <a:t>PyCon FR - Lyon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3000">
                <a:solidFill>
                  <a:srgbClr val="2388db"/>
                </a:solidFill>
                <a:latin typeface="Arial"/>
                <a:ea typeface="Arial"/>
              </a:rPr>
              <a:t>26 Octobre 2014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22" name="CustomShape 3"/>
          <p:cNvSpPr/>
          <p:nvPr/>
        </p:nvSpPr>
        <p:spPr>
          <a:xfrm>
            <a:off x="5854320" y="1430280"/>
            <a:ext cx="2876040" cy="4723920"/>
          </a:xfrm>
          <a:prstGeom prst="rect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</p:sp>
      <p:pic>
        <p:nvPicPr>
          <p:cNvPr id="123" name="Imag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323640" y="332640"/>
            <a:ext cx="1656000" cy="17283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Chorégraphe: Timeline</a:t>
            </a:r>
            <a:endParaRPr/>
          </a:p>
        </p:txBody>
      </p:sp>
      <p:pic>
        <p:nvPicPr>
          <p:cNvPr id="144" name="Imag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23640" y="1700640"/>
            <a:ext cx="8545320" cy="4955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Chorégraphe: Script (Python)</a:t>
            </a:r>
            <a:endParaRPr/>
          </a:p>
        </p:txBody>
      </p:sp>
      <p:pic>
        <p:nvPicPr>
          <p:cNvPr id="146" name="Imag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475640" y="1556640"/>
            <a:ext cx="6278040" cy="5301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Applications existantes</a:t>
            </a:r>
            <a:endParaRPr/>
          </a:p>
        </p:txBody>
      </p:sp>
      <p:sp>
        <p:nvSpPr>
          <p:cNvPr id="148" name="TextShape 2"/>
          <p:cNvSpPr txBox="1"/>
          <p:nvPr/>
        </p:nvSpPr>
        <p:spPr>
          <a:xfrm>
            <a:off x="457200" y="1600200"/>
            <a:ext cx="3970440" cy="496728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00000"/>
              </a:lnSpc>
              <a:buSzPct val="166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Education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&gt; Nao prof de Maths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&gt; Apprentissage du solfege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&gt; Reconnaitre des images</a:t>
            </a:r>
            <a:endParaRPr/>
          </a:p>
          <a:p>
            <a:pPr>
              <a:lnSpc>
                <a:spcPct val="100000"/>
              </a:lnSpc>
              <a:buSzPct val="166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Jeux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&gt; Mains superposées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&gt; Quiz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&gt; Nao Trivia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&gt; Akinator</a:t>
            </a:r>
            <a:endParaRPr/>
          </a:p>
          <a:p>
            <a:pPr>
              <a:lnSpc>
                <a:spcPct val="100000"/>
              </a:lnSpc>
              <a:buSzPct val="166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Récréation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&gt; Conteur d’histoires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&gt; Nao dessinateur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&gt; Chuck Norris facts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49" name="CustomShape 3"/>
          <p:cNvSpPr/>
          <p:nvPr/>
        </p:nvSpPr>
        <p:spPr>
          <a:xfrm>
            <a:off x="4716000" y="1700640"/>
            <a:ext cx="3970440" cy="496728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>
              <a:lnSpc>
                <a:spcPct val="100000"/>
              </a:lnSpc>
              <a:buSzPct val="166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Interaction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&gt; Nao emotion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&gt; Nao brain (humeurs)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&gt; Contrôle par la voie</a:t>
            </a:r>
            <a:endParaRPr/>
          </a:p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&gt; Tiens ma main</a:t>
            </a:r>
            <a:endParaRPr/>
          </a:p>
          <a:p>
            <a:pPr>
              <a:lnSpc>
                <a:spcPct val="100000"/>
              </a:lnSpc>
              <a:buSzPct val="166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Réseaux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&gt; Nao accès WiFi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&gt; Nao Web server</a:t>
            </a:r>
            <a:endParaRPr/>
          </a:p>
          <a:p>
            <a:pPr>
              <a:lnSpc>
                <a:spcPct val="100000"/>
              </a:lnSpc>
              <a:buSzPct val="166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Autisme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&gt; Projet AskNao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</a:rPr>
              <a:t>&gt; Majordome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Plus de </a:t>
            </a:r>
            <a:r>
              <a:rPr lang="en-US" sz="2400" u="sng">
                <a:solidFill>
                  <a:srgbClr val="000000"/>
                </a:solidFill>
                <a:latin typeface="Arial"/>
                <a:ea typeface="Arial"/>
              </a:rPr>
              <a:t>500</a:t>
            </a: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 applications…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457200" y="1600200"/>
            <a:ext cx="8229240" cy="4967280"/>
          </a:xfrm>
          <a:prstGeom prst="rect">
            <a:avLst/>
          </a:prstGeom>
        </p:spPr>
        <p:txBody>
          <a:bodyPr tIns="91440" bIns="91440"/>
          <a:p>
            <a:endParaRPr/>
          </a:p>
          <a:p>
            <a:pPr>
              <a:lnSpc>
                <a:spcPct val="100000"/>
              </a:lnSpc>
            </a:pPr>
            <a:r>
              <a:rPr lang="en-US" sz="3000" u="sng">
                <a:solidFill>
                  <a:srgbClr val="0070c0"/>
                </a:solidFill>
                <a:latin typeface="Arial"/>
                <a:ea typeface="Arial"/>
              </a:rPr>
              <a:t>@NaoSurSeine (Paris)</a:t>
            </a:r>
            <a:endParaRPr/>
          </a:p>
          <a:p>
            <a:pPr>
              <a:lnSpc>
                <a:spcPct val="100000"/>
              </a:lnSpc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	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3000" u="sng">
                <a:solidFill>
                  <a:srgbClr val="0070c0"/>
                </a:solidFill>
                <a:latin typeface="Arial"/>
                <a:ea typeface="Arial"/>
              </a:rPr>
              <a:t>Ouest </a:t>
            </a:r>
            <a:r>
              <a:rPr lang="en-US" sz="3000" u="sng">
                <a:solidFill>
                  <a:srgbClr val="0070c0"/>
                </a:solidFill>
                <a:latin typeface="Arial"/>
                <a:ea typeface="Arial"/>
              </a:rPr>
              <a:t>NAO User Group</a:t>
            </a:r>
            <a:endParaRPr/>
          </a:p>
          <a:p>
            <a:pPr>
              <a:lnSpc>
                <a:spcPct val="100000"/>
              </a:lnSpc>
            </a:pPr>
            <a:r>
              <a:rPr lang="en-US" sz="3000" u="sng">
                <a:solidFill>
                  <a:srgbClr val="0070c0"/>
                </a:solidFill>
                <a:latin typeface="Arial"/>
                <a:ea typeface="Arial"/>
              </a:rPr>
              <a:t>NaolsAGone (Lyon)</a:t>
            </a:r>
            <a:r>
              <a:rPr lang="en-US" sz="3000">
                <a:solidFill>
                  <a:srgbClr val="0070c0"/>
                </a:solidFill>
                <a:latin typeface="Arial"/>
                <a:ea typeface="Arial"/>
              </a:rPr>
              <a:t>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 twitter: @xbasset</a:t>
            </a:r>
            <a:endParaRPr/>
          </a:p>
          <a:p>
            <a:pPr>
              <a:lnSpc>
                <a:spcPct val="100000"/>
              </a:lnSpc>
            </a:pPr>
            <a:r>
              <a:rPr lang="en-US" sz="3000" u="sng">
                <a:solidFill>
                  <a:srgbClr val="0070c0"/>
                </a:solidFill>
                <a:latin typeface="Arial"/>
                <a:ea typeface="Arial"/>
              </a:rPr>
              <a:t>Nao UK</a:t>
            </a:r>
            <a:endParaRPr/>
          </a:p>
          <a:p>
            <a:pPr>
              <a:lnSpc>
                <a:spcPct val="100000"/>
              </a:lnSpc>
            </a:pPr>
            <a:r>
              <a:rPr lang="en-US" sz="3000" u="sng">
                <a:solidFill>
                  <a:srgbClr val="0070c0"/>
                </a:solidFill>
                <a:latin typeface="Arial"/>
                <a:ea typeface="Arial"/>
              </a:rPr>
              <a:t>SF Bay Area Nao user group</a:t>
            </a:r>
            <a:endParaRPr/>
          </a:p>
          <a:p>
            <a:pPr>
              <a:lnSpc>
                <a:spcPct val="100000"/>
              </a:lnSpc>
            </a:pPr>
            <a:r>
              <a:rPr lang="en-US" sz="3000" u="sng">
                <a:solidFill>
                  <a:srgbClr val="0070c0"/>
                </a:solidFill>
                <a:latin typeface="Arial"/>
                <a:ea typeface="Arial"/>
              </a:rPr>
              <a:t>AusNAO </a:t>
            </a:r>
            <a:r>
              <a:rPr lang="en-US" sz="3000" u="sng">
                <a:solidFill>
                  <a:srgbClr val="0070c0"/>
                </a:solidFill>
                <a:latin typeface="Arial"/>
                <a:ea typeface="Arial"/>
              </a:rPr>
              <a:t>Sydney</a:t>
            </a:r>
            <a:endParaRPr/>
          </a:p>
        </p:txBody>
      </p:sp>
      <p:sp>
        <p:nvSpPr>
          <p:cNvPr id="151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
</a:t>
            </a: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Les Communautés</a:t>
            </a:r>
            <a:endParaRPr/>
          </a:p>
        </p:txBody>
      </p:sp>
      <p:sp>
        <p:nvSpPr>
          <p:cNvPr id="152" name="CustomShape 3"/>
          <p:cNvSpPr/>
          <p:nvPr/>
        </p:nvSpPr>
        <p:spPr>
          <a:xfrm>
            <a:off x="4941360" y="1600200"/>
            <a:ext cx="3086640" cy="2404440"/>
          </a:xfrm>
          <a:prstGeom prst="rect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Nao sur Seine</a:t>
            </a:r>
            <a:endParaRPr/>
          </a:p>
        </p:txBody>
      </p:sp>
      <p:pic>
        <p:nvPicPr>
          <p:cNvPr id="154" name="Image 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899640" y="1544040"/>
            <a:ext cx="7056360" cy="53136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Fin (enfin, presque…)</a:t>
            </a:r>
            <a:endParaRPr/>
          </a:p>
        </p:txBody>
      </p:sp>
      <p:sp>
        <p:nvSpPr>
          <p:cNvPr id="156" name="TextShape 2"/>
          <p:cNvSpPr txBox="1"/>
          <p:nvPr/>
        </p:nvSpPr>
        <p:spPr>
          <a:xfrm>
            <a:off x="457200" y="1600200"/>
            <a:ext cx="8229240" cy="496728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b="1" lang="en-US" sz="5400">
                <a:solidFill>
                  <a:srgbClr val="000000"/>
                </a:solidFill>
                <a:latin typeface="Arial"/>
                <a:ea typeface="Arial"/>
              </a:rPr>
              <a:t>Questions / Réponses</a:t>
            </a:r>
            <a:endParaRPr/>
          </a:p>
          <a:p>
            <a:endParaRPr/>
          </a:p>
        </p:txBody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Plan</a:t>
            </a:r>
            <a:endParaRPr/>
          </a:p>
        </p:txBody>
      </p:sp>
      <p:sp>
        <p:nvSpPr>
          <p:cNvPr id="125" name="TextShape 2"/>
          <p:cNvSpPr txBox="1"/>
          <p:nvPr/>
        </p:nvSpPr>
        <p:spPr>
          <a:xfrm>
            <a:off x="457200" y="1600200"/>
            <a:ext cx="8229240" cy="496728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00000"/>
              </a:lnSpc>
              <a:buSzPct val="166000"/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Plateforme Matérielle</a:t>
            </a:r>
            <a:endParaRPr/>
          </a:p>
          <a:p>
            <a:pPr>
              <a:lnSpc>
                <a:spcPct val="100000"/>
              </a:lnSpc>
              <a:buSzPct val="166000"/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Développer sur Nao</a:t>
            </a:r>
            <a:endParaRPr/>
          </a:p>
          <a:p>
            <a:pPr>
              <a:lnSpc>
                <a:spcPct val="100000"/>
              </a:lnSpc>
              <a:buSzPct val="166000"/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Suite logicielle </a:t>
            </a:r>
            <a:endParaRPr/>
          </a:p>
          <a:p>
            <a:pPr>
              <a:lnSpc>
                <a:spcPct val="100000"/>
              </a:lnSpc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&gt; Chorégraphe (IDE)</a:t>
            </a:r>
            <a:endParaRPr/>
          </a:p>
          <a:p>
            <a:pPr>
              <a:lnSpc>
                <a:spcPct val="100000"/>
              </a:lnSpc>
              <a:buSzPct val="166000"/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Applications existantes</a:t>
            </a:r>
            <a:endParaRPr/>
          </a:p>
          <a:p>
            <a:pPr>
              <a:lnSpc>
                <a:spcPct val="100000"/>
              </a:lnSpc>
              <a:buSzPct val="166000"/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Les communautés</a:t>
            </a:r>
            <a:endParaRPr/>
          </a:p>
          <a:p>
            <a:pPr>
              <a:lnSpc>
                <a:spcPct val="100000"/>
              </a:lnSpc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&gt; Nao sur Seine &amp; NaolsAGone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166000"/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Questions / Réponses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Plateforme Matérielle</a:t>
            </a:r>
            <a:endParaRPr/>
          </a:p>
        </p:txBody>
      </p:sp>
      <p:sp>
        <p:nvSpPr>
          <p:cNvPr id="127" name="TextShape 2"/>
          <p:cNvSpPr txBox="1"/>
          <p:nvPr/>
        </p:nvSpPr>
        <p:spPr>
          <a:xfrm>
            <a:off x="457200" y="1600200"/>
            <a:ext cx="3994200" cy="496728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Constructeur: Aldebaran – Paris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25 degrés de liberté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Mains préhensibles (3 doigts)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Wi-Fi, RJ45, I.R.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2 sonars (torse)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2 caméras (front, bouche)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4 microphones (tête)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28" name="TextShape 3"/>
          <p:cNvSpPr txBox="1"/>
          <p:nvPr/>
        </p:nvSpPr>
        <p:spPr>
          <a:xfrm>
            <a:off x="4692240" y="1600200"/>
            <a:ext cx="3994200" cy="496728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Centrale inertielle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Capteurs de pression (sous les pieds)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LEDs (yeux, oreilles, torse)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Capteurs tactiles (tête, mains, pieds) </a:t>
            </a:r>
            <a:endParaRPr/>
          </a:p>
          <a:p>
            <a:pPr>
              <a:lnSpc>
                <a:spcPct val="115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Processeur ATOM Z530 1.6 GHz</a:t>
            </a:r>
            <a:endParaRPr/>
          </a:p>
          <a:p>
            <a:pPr>
              <a:lnSpc>
                <a:spcPct val="115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1 GB RAM / 8 GB de mémoire flash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Capacités</a:t>
            </a:r>
            <a:endParaRPr/>
          </a:p>
        </p:txBody>
      </p:sp>
      <p:sp>
        <p:nvSpPr>
          <p:cNvPr id="130" name="TextShape 2"/>
          <p:cNvSpPr txBox="1"/>
          <p:nvPr/>
        </p:nvSpPr>
        <p:spPr>
          <a:xfrm>
            <a:off x="457200" y="1600200"/>
            <a:ext cx="3994200" cy="496728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15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Reconnaissance d’objet (formes)</a:t>
            </a:r>
            <a:endParaRPr/>
          </a:p>
          <a:p>
            <a:pPr>
              <a:lnSpc>
                <a:spcPct val="115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Reconnaissance faciale</a:t>
            </a:r>
            <a:endParaRPr/>
          </a:p>
          <a:p>
            <a:pPr>
              <a:lnSpc>
                <a:spcPct val="115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Suivit d’objets</a:t>
            </a:r>
            <a:endParaRPr/>
          </a:p>
          <a:p>
            <a:pPr>
              <a:lnSpc>
                <a:spcPct val="115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Orientation</a:t>
            </a:r>
            <a:endParaRPr/>
          </a:p>
          <a:p>
            <a:pPr>
              <a:lnSpc>
                <a:spcPct val="115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Synthèse vocale (text-to-speech)</a:t>
            </a:r>
            <a:endParaRPr/>
          </a:p>
          <a:p>
            <a:pPr>
              <a:lnSpc>
                <a:spcPct val="115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Reconnaissance vocale (speech-to-text)</a:t>
            </a:r>
            <a:endParaRPr/>
          </a:p>
          <a:p>
            <a:pPr>
              <a:lnSpc>
                <a:spcPct val="115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Suivit de son</a:t>
            </a:r>
            <a:endParaRPr/>
          </a:p>
          <a:p>
            <a:pPr>
              <a:lnSpc>
                <a:spcPct val="115000"/>
              </a:lnSpc>
              <a:buFont typeface="Arial"/>
              <a:buChar char="●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Dialogues interactifs</a:t>
            </a:r>
            <a:endParaRPr/>
          </a:p>
          <a:p>
            <a:pPr>
              <a:lnSpc>
                <a:spcPct val="115000"/>
              </a:lnSpc>
            </a:pPr>
            <a:endParaRPr/>
          </a:p>
          <a:p>
            <a:pPr>
              <a:lnSpc>
                <a:spcPct val="115000"/>
              </a:lnSpc>
            </a:pPr>
            <a:endParaRPr/>
          </a:p>
        </p:txBody>
      </p:sp>
      <p:sp>
        <p:nvSpPr>
          <p:cNvPr id="131" name="TextShape 3"/>
          <p:cNvSpPr txBox="1"/>
          <p:nvPr/>
        </p:nvSpPr>
        <p:spPr>
          <a:xfrm>
            <a:off x="4692240" y="1600200"/>
            <a:ext cx="3994200" cy="496728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00000"/>
              </a:lnSpc>
              <a:buSzPct val="166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Pilotage par télécommande</a:t>
            </a:r>
            <a:endParaRPr/>
          </a:p>
          <a:p>
            <a:pPr>
              <a:lnSpc>
                <a:spcPct val="100000"/>
              </a:lnSpc>
              <a:buSzPct val="166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Communication par I.R.</a:t>
            </a:r>
            <a:endParaRPr/>
          </a:p>
          <a:p>
            <a:pPr>
              <a:lnSpc>
                <a:spcPct val="100000"/>
              </a:lnSpc>
              <a:buSzPct val="166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Internet (recherches, méls, échanges, …)</a:t>
            </a:r>
            <a:endParaRPr/>
          </a:p>
          <a:p>
            <a:pPr>
              <a:lnSpc>
                <a:spcPct val="100000"/>
              </a:lnSpc>
              <a:buSzPct val="166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Prévention de collision</a:t>
            </a:r>
            <a:endParaRPr/>
          </a:p>
          <a:p>
            <a:pPr>
              <a:lnSpc>
                <a:spcPct val="100000"/>
              </a:lnSpc>
              <a:buSzPct val="166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Découverte de l’environnement</a:t>
            </a:r>
            <a:endParaRPr/>
          </a:p>
          <a:p>
            <a:pPr>
              <a:lnSpc>
                <a:spcPct val="100000"/>
              </a:lnSpc>
              <a:buSzPct val="166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Interactions par contacts</a:t>
            </a:r>
            <a:endParaRPr/>
          </a:p>
          <a:p>
            <a:pPr>
              <a:lnSpc>
                <a:spcPct val="100000"/>
              </a:lnSpc>
              <a:buSzPct val="166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Localisation physique</a:t>
            </a:r>
            <a:endParaRPr/>
          </a:p>
          <a:p>
            <a:pPr>
              <a:lnSpc>
                <a:spcPct val="100000"/>
              </a:lnSpc>
              <a:buSzPct val="166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Dance…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Developper sur Nao - OS</a:t>
            </a:r>
            <a:endParaRPr/>
          </a:p>
        </p:txBody>
      </p:sp>
      <p:sp>
        <p:nvSpPr>
          <p:cNvPr id="133" name="TextShape 2"/>
          <p:cNvSpPr txBox="1"/>
          <p:nvPr/>
        </p:nvSpPr>
        <p:spPr>
          <a:xfrm>
            <a:off x="457200" y="1600200"/>
            <a:ext cx="8229240" cy="496728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OS OpenNao basé sur Gentoo (Linux)</a:t>
            </a:r>
            <a:endParaRPr/>
          </a:p>
          <a:p>
            <a:pPr lvl="1">
              <a:lnSpc>
                <a:spcPct val="100000"/>
              </a:lnSpc>
              <a:buSzPct val="80000"/>
              <a:buFont typeface="Arial"/>
              <a:buChar char="○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Possibilité de le modifier, de flasher le robot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NAOqi logiciel principal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Modules en C++</a:t>
            </a:r>
            <a:endParaRPr/>
          </a:p>
          <a:p>
            <a:pPr lvl="1">
              <a:lnSpc>
                <a:spcPct val="100000"/>
              </a:lnSpc>
              <a:buSzPct val="80000"/>
              <a:buFont typeface="Arial"/>
              <a:buChar char="○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ex : ALMemory, ALMotion</a:t>
            </a:r>
            <a:endParaRPr/>
          </a:p>
          <a:p>
            <a:pPr lvl="1">
              <a:lnSpc>
                <a:spcPct val="100000"/>
              </a:lnSpc>
              <a:buSzPct val="80000"/>
              <a:buFont typeface="Arial"/>
              <a:buChar char="○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possibilité de créer de nouveaux modules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Developper sur Nao - Applications remote / embarquée</a:t>
            </a:r>
            <a:endParaRPr/>
          </a:p>
        </p:txBody>
      </p:sp>
      <p:sp>
        <p:nvSpPr>
          <p:cNvPr id="135" name="TextShape 2"/>
          <p:cNvSpPr txBox="1"/>
          <p:nvPr/>
        </p:nvSpPr>
        <p:spPr>
          <a:xfrm>
            <a:off x="457200" y="1600200"/>
            <a:ext cx="8229240" cy="496728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Applications remote : </a:t>
            </a:r>
            <a:endParaRPr/>
          </a:p>
          <a:p>
            <a:pPr lvl="1">
              <a:lnSpc>
                <a:spcPct val="100000"/>
              </a:lnSpc>
              <a:buSzPct val="80000"/>
              <a:buFont typeface="Arial"/>
              <a:buChar char="○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SDK : Java, .net, python, C++, etc.</a:t>
            </a:r>
            <a:endParaRPr/>
          </a:p>
          <a:p>
            <a:pPr lvl="1">
              <a:lnSpc>
                <a:spcPct val="100000"/>
              </a:lnSpc>
              <a:buSzPct val="80000"/>
              <a:buFont typeface="Arial"/>
              <a:buChar char="○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Ex : Nao et Leap motion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Applications embarquées : </a:t>
            </a:r>
            <a:endParaRPr/>
          </a:p>
          <a:p>
            <a:pPr lvl="1">
              <a:lnSpc>
                <a:spcPct val="100000"/>
              </a:lnSpc>
              <a:buSzPct val="80000"/>
              <a:buFont typeface="Arial"/>
              <a:buChar char="○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scripts python, C++ natif</a:t>
            </a:r>
            <a:endParaRPr/>
          </a:p>
          <a:p>
            <a:pPr lvl="1">
              <a:lnSpc>
                <a:spcPct val="100000"/>
              </a:lnSpc>
              <a:buSzPct val="80000"/>
              <a:buFont typeface="Arial"/>
              <a:buChar char="○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application Chorégraphe</a:t>
            </a:r>
            <a:endParaRPr/>
          </a:p>
          <a:p>
            <a:pPr lvl="1">
              <a:lnSpc>
                <a:spcPct val="100000"/>
              </a:lnSpc>
              <a:buSzPct val="80000"/>
              <a:buFont typeface="Arial"/>
              <a:buChar char="○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</a:rPr>
              <a:t>...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Suite logicielle</a:t>
            </a:r>
            <a:endParaRPr/>
          </a:p>
        </p:txBody>
      </p:sp>
      <p:sp>
        <p:nvSpPr>
          <p:cNvPr id="137" name="TextShape 2"/>
          <p:cNvSpPr txBox="1"/>
          <p:nvPr/>
        </p:nvSpPr>
        <p:spPr>
          <a:xfrm>
            <a:off x="539640" y="1556640"/>
            <a:ext cx="8229240" cy="496728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2800">
                <a:solidFill>
                  <a:srgbClr val="000000"/>
                </a:solidFill>
                <a:latin typeface="Arial"/>
                <a:ea typeface="Arial"/>
              </a:rPr>
              <a:t>Chorégraphe : IDE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2800">
                <a:solidFill>
                  <a:srgbClr val="000000"/>
                </a:solidFill>
                <a:latin typeface="Arial"/>
                <a:ea typeface="Arial"/>
              </a:rPr>
              <a:t>Monitor : logs</a:t>
            </a:r>
            <a:endParaRPr/>
          </a:p>
          <a:p>
            <a:pPr lvl="1">
              <a:lnSpc>
                <a:spcPct val="100000"/>
              </a:lnSpc>
              <a:buSzPct val="80000"/>
              <a:buFont typeface="Arial"/>
              <a:buChar char="○"/>
            </a:pPr>
            <a:r>
              <a:rPr lang="en-US" sz="2200">
                <a:solidFill>
                  <a:srgbClr val="000000"/>
                </a:solidFill>
                <a:latin typeface="Arial"/>
                <a:ea typeface="Arial"/>
              </a:rPr>
              <a:t>données des capteurs, moteurs, caméras ...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2800">
                <a:solidFill>
                  <a:srgbClr val="000000"/>
                </a:solidFill>
                <a:latin typeface="Arial"/>
                <a:ea typeface="Arial"/>
              </a:rPr>
              <a:t>Webots : simulateur</a:t>
            </a:r>
            <a:endParaRPr/>
          </a:p>
          <a:p>
            <a:pPr lvl="1">
              <a:lnSpc>
                <a:spcPct val="100000"/>
              </a:lnSpc>
              <a:buSzPct val="80000"/>
              <a:buFont typeface="Arial"/>
              <a:buChar char="○"/>
            </a:pPr>
            <a:r>
              <a:rPr lang="en-US" sz="2200">
                <a:solidFill>
                  <a:srgbClr val="000000"/>
                </a:solidFill>
                <a:latin typeface="Arial"/>
                <a:ea typeface="Arial"/>
              </a:rPr>
              <a:t>création d’un environnement</a:t>
            </a:r>
            <a:endParaRPr/>
          </a:p>
          <a:p>
            <a:pPr lvl="1">
              <a:lnSpc>
                <a:spcPct val="100000"/>
              </a:lnSpc>
              <a:buSzPct val="80000"/>
              <a:buFont typeface="Arial"/>
              <a:buChar char="○"/>
            </a:pPr>
            <a:r>
              <a:rPr lang="en-US" sz="2200">
                <a:solidFill>
                  <a:srgbClr val="000000"/>
                </a:solidFill>
                <a:latin typeface="Arial"/>
                <a:ea typeface="Arial"/>
              </a:rPr>
              <a:t>simulation d’un ou plusieurs Nao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38" name="CustomShape 3"/>
          <p:cNvSpPr/>
          <p:nvPr/>
        </p:nvSpPr>
        <p:spPr>
          <a:xfrm>
            <a:off x="1857240" y="4330800"/>
            <a:ext cx="4749480" cy="2526840"/>
          </a:xfrm>
          <a:prstGeom prst="rect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Suite logicielle - Chorégraphe</a:t>
            </a:r>
            <a:endParaRPr/>
          </a:p>
        </p:txBody>
      </p:sp>
      <p:sp>
        <p:nvSpPr>
          <p:cNvPr id="140" name="TextShape 2"/>
          <p:cNvSpPr txBox="1"/>
          <p:nvPr/>
        </p:nvSpPr>
        <p:spPr>
          <a:xfrm>
            <a:off x="457200" y="1772640"/>
            <a:ext cx="8229240" cy="479484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Langage graphique (avec des boîtes)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3 types de boîte: Flow diagram, Timeline et Script (Python)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Bibliothèque de boîtes fournies par Aldebaran (Say, Stand up, Follow….)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Réalisation de boîtes perso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Déploiement des applications sur le robot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une application = un behavior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3600">
                <a:solidFill>
                  <a:srgbClr val="ffffff"/>
                </a:solidFill>
                <a:latin typeface="Arial"/>
                <a:ea typeface="Arial"/>
              </a:rPr>
              <a:t>Chorégraphe: Flow Diagram</a:t>
            </a:r>
            <a:endParaRPr/>
          </a:p>
        </p:txBody>
      </p:sp>
      <p:pic>
        <p:nvPicPr>
          <p:cNvPr id="142" name="Image 5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23640" y="1700640"/>
            <a:ext cx="8533080" cy="4947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